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5" r:id="rId10"/>
    <p:sldId id="264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84" d="100"/>
          <a:sy n="84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Real and Reactive Power Sharing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Shipboard Power System Fundamentals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3 February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C462D-9D0B-FAA3-9723-8F33B05EC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Current Compensation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21E6E-B645-2FA8-355E-8F6D52A6F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3710940" cy="444944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Allows sharing reactive power while still regulating the voltage to its nominal value.</a:t>
            </a:r>
          </a:p>
          <a:p>
            <a:r>
              <a:rPr lang="en-US" dirty="0"/>
              <a:t>Each source has …</a:t>
            </a:r>
          </a:p>
          <a:p>
            <a:pPr lvl="1"/>
            <a:r>
              <a:rPr lang="en-US" dirty="0"/>
              <a:t>Current transformer</a:t>
            </a:r>
          </a:p>
          <a:p>
            <a:pPr lvl="1"/>
            <a:r>
              <a:rPr lang="en-US" dirty="0"/>
              <a:t>Burden Resistor</a:t>
            </a:r>
          </a:p>
          <a:p>
            <a:pPr lvl="1"/>
            <a:r>
              <a:rPr lang="en-US" dirty="0"/>
              <a:t>Switch (closed when source is not online)</a:t>
            </a:r>
          </a:p>
          <a:p>
            <a:r>
              <a:rPr lang="en-US" dirty="0"/>
              <a:t>Voltage across the burden resistor is used as feedback to regulator.</a:t>
            </a:r>
          </a:p>
          <a:p>
            <a:pPr lvl="1"/>
            <a:r>
              <a:rPr lang="en-US" dirty="0"/>
              <a:t>When all currents are equal, voltage is zero.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CD2CD-CD9C-2C72-1E4D-F2C76FFFE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20787-2B80-AE36-41CE-DE563AC9E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3C6E1-26CC-A461-7E4F-E68C1D762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10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7FDF4F8-3738-9ED2-60FC-5845AB3BE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340" y="1396437"/>
            <a:ext cx="3794760" cy="47805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253BFAB-A135-F504-436F-1286CE0C66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8300" y="2537484"/>
            <a:ext cx="2322576" cy="345033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AC9EA7A-1EDC-4F33-3C49-CE877A877B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8846" y="1027656"/>
            <a:ext cx="2021483" cy="13255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15B9F6D-D313-2E51-5097-8CA25DE60921}"/>
              </a:ext>
            </a:extLst>
          </p:cNvPr>
          <p:cNvSpPr txBox="1"/>
          <p:nvPr/>
        </p:nvSpPr>
        <p:spPr>
          <a:xfrm>
            <a:off x="8900068" y="180860"/>
            <a:ext cx="3039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Acts as a grid forming source</a:t>
            </a:r>
          </a:p>
        </p:txBody>
      </p:sp>
    </p:spTree>
    <p:extLst>
      <p:ext uri="{BB962C8B-B14F-4D97-AF65-F5344CB8AC3E}">
        <p14:creationId xmlns:p14="http://schemas.microsoft.com/office/powerpoint/2010/main" val="2720356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AE0FB-D9BB-D7BE-8CA2-2A525EFBD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Exchange of control signals among paralleled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183CB-C16E-0BA9-51D3-4800709C9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Digital controls enable exchange of data at high speeds.</a:t>
            </a:r>
          </a:p>
          <a:p>
            <a:r>
              <a:rPr lang="en-US" dirty="0"/>
              <a:t>Individual sources may be grid forming or grid following.</a:t>
            </a:r>
          </a:p>
          <a:p>
            <a:r>
              <a:rPr lang="en-US" dirty="0"/>
              <a:t>Standard protocols to enable digital control signal exchange among sources have not been established.</a:t>
            </a:r>
          </a:p>
          <a:p>
            <a:pPr lvl="1"/>
            <a:r>
              <a:rPr lang="en-US" dirty="0"/>
              <a:t>Proprietary protocols do exist, but currently cannot guarantee interoperability among sources from different manufacturers.</a:t>
            </a:r>
          </a:p>
          <a:p>
            <a:r>
              <a:rPr lang="en-US" dirty="0"/>
              <a:t>Lack of standard protocols complicates modeling and simulation.</a:t>
            </a:r>
          </a:p>
          <a:p>
            <a:r>
              <a:rPr lang="en-US" dirty="0"/>
              <a:t>Control signals may use a separate subnetwork.</a:t>
            </a:r>
          </a:p>
          <a:p>
            <a:pPr lvl="1"/>
            <a:r>
              <a:rPr lang="en-US" dirty="0"/>
              <a:t>Controller Area Network (CAN).</a:t>
            </a:r>
          </a:p>
          <a:p>
            <a:pPr lvl="1"/>
            <a:r>
              <a:rPr lang="en-US" dirty="0"/>
              <a:t>Power line communication (PLC).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14ABA-954C-BE59-8E78-ECF7ED2B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6ED5E-31F9-963D-9270-6A7998D2D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BD306-629D-E151-F46D-396B39016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30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994C4-D0E5-C232-949C-870F3C41C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implementations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2EF7E-5102-242D-4E00-D72CE3890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Generator sets only</a:t>
            </a:r>
          </a:p>
          <a:p>
            <a:pPr lvl="1"/>
            <a:r>
              <a:rPr lang="en-US" dirty="0"/>
              <a:t>Voltage regulation using droop or cross-current compensation.</a:t>
            </a:r>
          </a:p>
          <a:p>
            <a:pPr lvl="1"/>
            <a:r>
              <a:rPr lang="en-US" dirty="0"/>
              <a:t>Frequency regulation using droop with possible master frequency regulator.</a:t>
            </a:r>
          </a:p>
          <a:p>
            <a:r>
              <a:rPr lang="en-US" dirty="0"/>
              <a:t>Power electronic sources</a:t>
            </a:r>
          </a:p>
          <a:p>
            <a:pPr lvl="1"/>
            <a:r>
              <a:rPr lang="en-US" dirty="0"/>
              <a:t>May use droop or exchange control information.</a:t>
            </a:r>
          </a:p>
          <a:p>
            <a:pPr lvl="1"/>
            <a:r>
              <a:rPr lang="en-US" dirty="0"/>
              <a:t>AC sources may use the VSG concept to implement droop.</a:t>
            </a:r>
          </a:p>
          <a:p>
            <a:r>
              <a:rPr lang="en-US" dirty="0"/>
              <a:t>Combined generator sets and power electronic sources</a:t>
            </a:r>
          </a:p>
          <a:p>
            <a:pPr lvl="1"/>
            <a:r>
              <a:rPr lang="en-US" dirty="0"/>
              <a:t>May use droop or exchange control information.</a:t>
            </a:r>
          </a:p>
          <a:p>
            <a:pPr lvl="1"/>
            <a:r>
              <a:rPr lang="en-US" dirty="0"/>
              <a:t>AC power electron </a:t>
            </a:r>
            <a:r>
              <a:rPr lang="en-US" dirty="0" err="1"/>
              <a:t>ic</a:t>
            </a:r>
            <a:r>
              <a:rPr lang="en-US" dirty="0"/>
              <a:t> sources may use the VSG concept to implement droop.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7190B-5B25-6252-29CF-3BF8C28B8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7AD76-8632-DB40-8ACA-A8DEDA893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AFEAD-20CF-653E-8E1E-17E125F78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278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462850"/>
              </p:ext>
            </p:extLst>
          </p:nvPr>
        </p:nvGraphicFramePr>
        <p:xfrm>
          <a:off x="1232899" y="1690688"/>
          <a:ext cx="10120901" cy="3657600"/>
        </p:xfrm>
        <a:graphic>
          <a:graphicData uri="http://schemas.openxmlformats.org/drawingml/2006/table">
            <a:tbl>
              <a:tblPr/>
              <a:tblGrid>
                <a:gridCol w="7417806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703095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are real and reactive power shared among generators?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are real and reactive power shared among power electronic sources?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766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are real and reactive power shared among combined generator and power electronic source systems?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is the operating point calculated for multiple sources operating using droop?	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2BF393-A538-5620-3A16-5A6CAA07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7911A-2B07-5A3B-E5D2-AB7AF0E4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EC987-552B-0FFD-E1AD-4D23888F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A2ECB-0BA2-EB23-7707-555BF665A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Conditions when two ac power sources operate in parallel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C705A-AE11-2A48-F8EE-4CEA79B38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Voltage magnitudes are equal …</a:t>
            </a:r>
          </a:p>
          <a:p>
            <a:pPr lvl="1"/>
            <a:r>
              <a:rPr lang="en-US" dirty="0"/>
              <a:t>If  voltage drops in the interconnecting cable are negligible.</a:t>
            </a:r>
          </a:p>
          <a:p>
            <a:pPr lvl="1"/>
            <a:r>
              <a:rPr lang="en-US" dirty="0"/>
              <a:t>(Also true for two dc power sources)</a:t>
            </a:r>
          </a:p>
          <a:p>
            <a:r>
              <a:rPr lang="en-US" dirty="0"/>
              <a:t>Voltage frequencies are equal.</a:t>
            </a:r>
          </a:p>
          <a:p>
            <a:r>
              <a:rPr lang="en-US" dirty="0"/>
              <a:t>Voltage phase angles are equal …</a:t>
            </a:r>
          </a:p>
          <a:p>
            <a:pPr lvl="1"/>
            <a:r>
              <a:rPr lang="en-US" dirty="0"/>
              <a:t>If voltage drops in the interconnecting cable are negligible.</a:t>
            </a:r>
          </a:p>
          <a:p>
            <a:r>
              <a:rPr lang="en-US" dirty="0"/>
              <a:t>No automatic sharing of real and reactive power.</a:t>
            </a:r>
          </a:p>
          <a:p>
            <a:pPr lvl="1"/>
            <a:r>
              <a:rPr lang="en-US" dirty="0"/>
              <a:t>Must be implemented via a control mechanism.</a:t>
            </a:r>
          </a:p>
          <a:p>
            <a:pPr lvl="1"/>
            <a:r>
              <a:rPr lang="en-US" dirty="0"/>
              <a:t>(also true of two dc power sources for sharing real power)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42AF6-5EC9-336F-3AD7-7BC6520D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2B798-1D9D-3C5D-73E5-A02D34C0A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6A0FA-7958-AA71-3386-2D3033C7B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76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909CF-B3FA-C641-5C1D-97F643F43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control modes for individual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4D18B-A8CD-9CF8-66C0-93407D899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Swing source characteristic</a:t>
            </a:r>
          </a:p>
          <a:p>
            <a:pPr lvl="1"/>
            <a:r>
              <a:rPr lang="en-US" dirty="0"/>
              <a:t>Regulates voltage / frequency by providing whatever power (reactive or real) necessary to achieve set points.</a:t>
            </a:r>
          </a:p>
          <a:p>
            <a:r>
              <a:rPr lang="en-US" dirty="0"/>
              <a:t>Operator or control system input</a:t>
            </a:r>
          </a:p>
          <a:p>
            <a:pPr lvl="1"/>
            <a:r>
              <a:rPr lang="en-US" dirty="0"/>
              <a:t>Constant power sources.</a:t>
            </a:r>
          </a:p>
          <a:p>
            <a:pPr lvl="1"/>
            <a:r>
              <a:rPr lang="en-US" dirty="0"/>
              <a:t>Sources that provide power independent of load.</a:t>
            </a:r>
          </a:p>
          <a:p>
            <a:r>
              <a:rPr lang="en-US" dirty="0"/>
              <a:t>Droop characteristic</a:t>
            </a:r>
          </a:p>
          <a:p>
            <a:pPr lvl="1"/>
            <a:r>
              <a:rPr lang="en-US" dirty="0"/>
              <a:t>Voltage / frequency decreases as reactive / real power increases.</a:t>
            </a:r>
          </a:p>
          <a:p>
            <a:r>
              <a:rPr lang="en-US" dirty="0"/>
              <a:t>Cross-current compensation signals</a:t>
            </a:r>
          </a:p>
          <a:p>
            <a:pPr lvl="1"/>
            <a:r>
              <a:rPr lang="en-US" dirty="0"/>
              <a:t>Analog signals among paralleled sources that modify the voltage / speed reference of controllers.</a:t>
            </a:r>
          </a:p>
          <a:p>
            <a:r>
              <a:rPr lang="en-US" dirty="0"/>
              <a:t>Exchange of control signals among paralleled sources</a:t>
            </a:r>
          </a:p>
          <a:p>
            <a:pPr lvl="1"/>
            <a:r>
              <a:rPr lang="en-US" dirty="0"/>
              <a:t>Typically, digital signals that enable sharing.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0F7DC-A327-BFEF-3CEB-46A5EB3DF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9959F-8D1C-E8CB-0064-DD582C2D7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8EC19-FEA8-181F-F820-D40B9B33F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15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35381-AC51-F376-7D87-A4637F665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Swing Source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7EB52-F9C6-C54A-A826-B57559581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B04D7-676D-D63A-B04D-A41BA98DA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61307-AD62-FB4F-BD5E-7C5C5448E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3E5C82B-4E79-B748-E864-39F2BE0D33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310" y="1804988"/>
            <a:ext cx="3230880" cy="28651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D03AB8-0056-6807-2A2B-F7F2672A4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728" y="1774508"/>
            <a:ext cx="3285744" cy="28956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14CB819-E684-971A-9399-BA4833FB6283}"/>
              </a:ext>
            </a:extLst>
          </p:cNvPr>
          <p:cNvSpPr txBox="1"/>
          <p:nvPr/>
        </p:nvSpPr>
        <p:spPr>
          <a:xfrm>
            <a:off x="3353132" y="5039440"/>
            <a:ext cx="660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Acts as a grid forming source (establishes voltage and frequency)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533529-6890-FAEA-A901-BD6FFA6963E6}"/>
              </a:ext>
            </a:extLst>
          </p:cNvPr>
          <p:cNvSpPr txBox="1"/>
          <p:nvPr/>
        </p:nvSpPr>
        <p:spPr>
          <a:xfrm>
            <a:off x="3357694" y="5456872"/>
            <a:ext cx="6624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set of paralleled sources should at most have one swing source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254A60-04BD-9038-9C31-6C1FD3A95821}"/>
              </a:ext>
            </a:extLst>
          </p:cNvPr>
          <p:cNvSpPr txBox="1"/>
          <p:nvPr/>
        </p:nvSpPr>
        <p:spPr>
          <a:xfrm>
            <a:off x="3581400" y="5826204"/>
            <a:ext cx="6144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shore power connection typically acts as a swing source</a:t>
            </a:r>
          </a:p>
        </p:txBody>
      </p:sp>
    </p:spTree>
    <p:extLst>
      <p:ext uri="{BB962C8B-B14F-4D97-AF65-F5344CB8AC3E}">
        <p14:creationId xmlns:p14="http://schemas.microsoft.com/office/powerpoint/2010/main" val="3217448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EF659-2C37-D270-BB12-F24458E1D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 or control system input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25EBC-9CEC-F8C5-8E1B-6F915733F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Constant power source</a:t>
            </a:r>
          </a:p>
          <a:p>
            <a:pPr lvl="1"/>
            <a:r>
              <a:rPr lang="en-US" dirty="0"/>
              <a:t>Operator or control system specifies the amount of real or reactive power to provide.</a:t>
            </a:r>
          </a:p>
          <a:p>
            <a:pPr lvl="1"/>
            <a:r>
              <a:rPr lang="en-US" dirty="0"/>
              <a:t>May be employed by power system to minimize overall fuel consumption.</a:t>
            </a:r>
          </a:p>
          <a:p>
            <a:r>
              <a:rPr lang="en-US" dirty="0"/>
              <a:t>Grid following converters</a:t>
            </a:r>
          </a:p>
          <a:p>
            <a:pPr lvl="1"/>
            <a:r>
              <a:rPr lang="en-US" dirty="0"/>
              <a:t>Controlled current sources.</a:t>
            </a:r>
          </a:p>
          <a:p>
            <a:pPr lvl="2"/>
            <a:r>
              <a:rPr lang="en-US" dirty="0"/>
              <a:t>Cannot regulate a voltage magnitude or frequency</a:t>
            </a:r>
          </a:p>
          <a:p>
            <a:pPr lvl="1"/>
            <a:r>
              <a:rPr lang="en-US" dirty="0"/>
              <a:t>Amount of power provided is determined by the operator, power management system, or by the converter itself.</a:t>
            </a:r>
          </a:p>
          <a:p>
            <a:pPr lvl="1"/>
            <a:r>
              <a:rPr lang="en-US" dirty="0"/>
              <a:t>Examples …</a:t>
            </a:r>
          </a:p>
          <a:p>
            <a:pPr lvl="2"/>
            <a:r>
              <a:rPr lang="en-US" dirty="0"/>
              <a:t>Waste heat recovery systems</a:t>
            </a:r>
          </a:p>
          <a:p>
            <a:pPr lvl="2"/>
            <a:r>
              <a:rPr lang="en-US" dirty="0"/>
              <a:t>Photovoltaic systems</a:t>
            </a:r>
          </a:p>
          <a:p>
            <a:pPr lvl="2"/>
            <a:r>
              <a:rPr lang="en-US" dirty="0"/>
              <a:t>Regenerative braking converters (in lieu of dynamic braking resistors)</a:t>
            </a:r>
          </a:p>
          <a:p>
            <a:pPr lvl="1"/>
            <a:r>
              <a:rPr lang="en-US" dirty="0"/>
              <a:t>Requires at least one paralleled grid-forming  source to establish voltage magnitude and frequency.  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F791A-76C3-BB5A-8F25-E28E6B1D2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2AD80-A8EF-EAD6-B721-E2BBF1034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C0746-BB17-928E-C566-BCBC25C21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32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B0813-71BE-4D8C-DF5D-B64A0F028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Droop characteristic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ECF8A-7AF7-A998-682F-B5CF51E99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AC systems</a:t>
            </a:r>
          </a:p>
          <a:p>
            <a:pPr lvl="1"/>
            <a:r>
              <a:rPr lang="en-US" dirty="0"/>
              <a:t>The reactive power provided is a linear function of voltage.</a:t>
            </a:r>
          </a:p>
          <a:p>
            <a:pPr lvl="1"/>
            <a:r>
              <a:rPr lang="en-US" dirty="0"/>
              <a:t>The real power provided is a linear function of frequency.</a:t>
            </a:r>
          </a:p>
          <a:p>
            <a:r>
              <a:rPr lang="en-US" dirty="0"/>
              <a:t>DC systems</a:t>
            </a:r>
          </a:p>
          <a:p>
            <a:pPr lvl="1"/>
            <a:r>
              <a:rPr lang="en-US" dirty="0"/>
              <a:t>The real power provided is a linear function of voltage.</a:t>
            </a:r>
          </a:p>
          <a:p>
            <a:r>
              <a:rPr lang="en-US" dirty="0"/>
              <a:t>Multiple paralleled droop sources</a:t>
            </a:r>
          </a:p>
          <a:p>
            <a:pPr lvl="1"/>
            <a:r>
              <a:rPr lang="en-US" dirty="0"/>
              <a:t>The voltage (frequency) is determined by the combined droop characteristic of all paralleled sources.</a:t>
            </a:r>
          </a:p>
          <a:p>
            <a:r>
              <a:rPr lang="en-US" dirty="0"/>
              <a:t>Paralleled with a swing source</a:t>
            </a:r>
          </a:p>
          <a:p>
            <a:pPr lvl="1"/>
            <a:r>
              <a:rPr lang="en-US" dirty="0"/>
              <a:t>The real (reactive) power provided depends on the voltage or frequency set point established by the swing source.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6F61C7-FAB1-86EB-E02E-9E9E114BD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ED8F4-E6BD-5497-9AD2-35D710E29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62298-FEC7-B8E8-C16E-C4C23F636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9A9ED96-5C9F-5013-37F6-2991FC671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896" y="685292"/>
            <a:ext cx="3340352" cy="25079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D426C97-41E2-B488-50A1-B4E75E18FF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632" y="3664776"/>
            <a:ext cx="3166616" cy="23537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0596C0-0358-E913-A88E-938A01D86171}"/>
              </a:ext>
            </a:extLst>
          </p:cNvPr>
          <p:cNvSpPr txBox="1"/>
          <p:nvPr/>
        </p:nvSpPr>
        <p:spPr>
          <a:xfrm>
            <a:off x="9077072" y="216583"/>
            <a:ext cx="3039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Acts as a grid forming source</a:t>
            </a:r>
          </a:p>
        </p:txBody>
      </p:sp>
    </p:spTree>
    <p:extLst>
      <p:ext uri="{BB962C8B-B14F-4D97-AF65-F5344CB8AC3E}">
        <p14:creationId xmlns:p14="http://schemas.microsoft.com/office/powerpoint/2010/main" val="2082721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3F7CD-0AD9-6922-3B55-D7E906DFD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Droop Characteristic (ac)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A6E3B-67DE-4FD7-6E41-A5C2D6C85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B208B-B845-6153-CC34-F3C8F431F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A4671-B6CC-7CA4-8729-29ABFC02D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B589044-D93B-B06F-0FA6-C44BE789C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8128" y="1902763"/>
            <a:ext cx="5649113" cy="113363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751FB0-62E1-3EA0-C733-C223AAE89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7774" y="3212209"/>
            <a:ext cx="5534797" cy="120984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069C553-6545-52E0-5BB7-1C6C4C7BD4A0}"/>
              </a:ext>
            </a:extLst>
          </p:cNvPr>
          <p:cNvSpPr txBox="1"/>
          <p:nvPr/>
        </p:nvSpPr>
        <p:spPr>
          <a:xfrm>
            <a:off x="3112770" y="4569346"/>
            <a:ext cx="5770404" cy="646331"/>
          </a:xfrm>
          <a:prstGeom prst="rect">
            <a:avLst/>
          </a:prstGeom>
          <a:solidFill>
            <a:srgbClr val="FF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voltage and frequency equations for a paralleled set of droop sources also have droop characteristics.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6948031-A1DD-A06F-ED2C-C3F6E05141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766" y="2469580"/>
            <a:ext cx="5430008" cy="156231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67FD45C-6BC7-F4F4-655D-A61D4E424812}"/>
              </a:ext>
            </a:extLst>
          </p:cNvPr>
          <p:cNvSpPr txBox="1"/>
          <p:nvPr/>
        </p:nvSpPr>
        <p:spPr>
          <a:xfrm>
            <a:off x="838200" y="1845288"/>
            <a:ext cx="4326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Droop equations for a single droop source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C0A30E5-1249-465C-1927-6E3BB6088AEE}"/>
              </a:ext>
            </a:extLst>
          </p:cNvPr>
          <p:cNvSpPr txBox="1"/>
          <p:nvPr/>
        </p:nvSpPr>
        <p:spPr>
          <a:xfrm>
            <a:off x="6571153" y="1495029"/>
            <a:ext cx="4924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Droop equations for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/>
              <a:t> paralleled droop sources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AA810CB-5229-6AB1-7CDF-0109181C3AB2}"/>
              </a:ext>
            </a:extLst>
          </p:cNvPr>
          <p:cNvSpPr txBox="1"/>
          <p:nvPr/>
        </p:nvSpPr>
        <p:spPr>
          <a:xfrm>
            <a:off x="3112770" y="5362971"/>
            <a:ext cx="5770404" cy="923330"/>
          </a:xfrm>
          <a:prstGeom prst="rect">
            <a:avLst/>
          </a:prstGeom>
          <a:solidFill>
            <a:srgbClr val="FF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Power electronic inverters may implement droop through a virtual synchronous generator (VSG) by emulating a physical synchronous generator in controls.</a:t>
            </a:r>
          </a:p>
        </p:txBody>
      </p:sp>
    </p:spTree>
    <p:extLst>
      <p:ext uri="{BB962C8B-B14F-4D97-AF65-F5344CB8AC3E}">
        <p14:creationId xmlns:p14="http://schemas.microsoft.com/office/powerpoint/2010/main" val="379360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0D793-C328-C85E-0A82-D8F9053DB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 voltage (frequency) control for paralleled droop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809D7-4A4E-8A73-DDCF-12A24A393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dirty="0"/>
              <a:t>A linear droop controller is specified by a no load value and the slope of the droop characteristic.</a:t>
            </a:r>
          </a:p>
          <a:p>
            <a:r>
              <a:rPr lang="en-US" dirty="0"/>
              <a:t>A master controller can adjust the no load value of all the paralleled droop sources so that the resulting bus voltage (frequency) is at its nominal value.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2CF73-76FB-E782-713A-2D8D6B418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D6DC2-43F1-663D-FFB9-C3BD031A4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D120A-1F44-3006-8C8F-5D34CD827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9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DEC16EA-940A-EA0E-26B3-0F18FCB016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490" y="1084199"/>
            <a:ext cx="4114800" cy="5637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9019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6918</TotalTime>
  <Words>1038</Words>
  <Application>Microsoft Office PowerPoint</Application>
  <PresentationFormat>Widescreen</PresentationFormat>
  <Paragraphs>132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Times New Roman</vt:lpstr>
      <vt:lpstr>1_Office Theme</vt:lpstr>
      <vt:lpstr>Real and Reactive Power Sharing Shipboard Power System Fundamentals  Revision of 3 February 2026</vt:lpstr>
      <vt:lpstr>Essential Questions</vt:lpstr>
      <vt:lpstr>Conditions when two ac power sources operate in parallel</vt:lpstr>
      <vt:lpstr>Power control modes for individual sources</vt:lpstr>
      <vt:lpstr>Swing Source</vt:lpstr>
      <vt:lpstr>Operator or control system input</vt:lpstr>
      <vt:lpstr>Droop characteristic</vt:lpstr>
      <vt:lpstr>Combined Droop Characteristic (ac)</vt:lpstr>
      <vt:lpstr>Master voltage (frequency) control for paralleled droop sources</vt:lpstr>
      <vt:lpstr>Cross Current Compensation</vt:lpstr>
      <vt:lpstr>Exchange of control signals among paralleled sources</vt:lpstr>
      <vt:lpstr>Typical implementations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 and Reactive Power Sharing</dc:title>
  <dc:creator>Norbert Doerry</dc:creator>
  <cp:lastModifiedBy>Norbert Doerry</cp:lastModifiedBy>
  <cp:revision>110</cp:revision>
  <dcterms:created xsi:type="dcterms:W3CDTF">2025-04-03T12:58:23Z</dcterms:created>
  <dcterms:modified xsi:type="dcterms:W3CDTF">2026-02-03T19:05:29Z</dcterms:modified>
</cp:coreProperties>
</file>